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8" r:id="rId2"/>
    <p:sldId id="259" r:id="rId3"/>
    <p:sldId id="260" r:id="rId4"/>
    <p:sldId id="261" r:id="rId5"/>
    <p:sldId id="271" r:id="rId6"/>
    <p:sldId id="262" r:id="rId7"/>
    <p:sldId id="268" r:id="rId8"/>
    <p:sldId id="269" r:id="rId9"/>
    <p:sldId id="270" r:id="rId10"/>
    <p:sldId id="267" r:id="rId11"/>
    <p:sldId id="272" r:id="rId12"/>
    <p:sldId id="263" r:id="rId13"/>
    <p:sldId id="264" r:id="rId14"/>
    <p:sldId id="273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266" autoAdjust="0"/>
    <p:restoredTop sz="96405"/>
  </p:normalViewPr>
  <p:slideViewPr>
    <p:cSldViewPr snapToGrid="0">
      <p:cViewPr varScale="1">
        <p:scale>
          <a:sx n="147" d="100"/>
          <a:sy n="147" d="100"/>
        </p:scale>
        <p:origin x="7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6/20/22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37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03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Connect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Disconnect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Publish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31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Connect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Disconnect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Publish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90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module: </a:t>
            </a:r>
            <a:r>
              <a:rPr lang="en-US" dirty="0" err="1"/>
              <a:t>mqtt</a:t>
            </a:r>
            <a:endParaRPr lang="en-US" dirty="0"/>
          </a:p>
          <a:p>
            <a:r>
              <a:rPr lang="en-US" dirty="0" err="1"/>
              <a:t>short_description</a:t>
            </a:r>
            <a:r>
              <a:rPr lang="en-US" dirty="0"/>
              <a:t>: Publish a message on an MQTT topic for the IoT</a:t>
            </a:r>
          </a:p>
          <a:p>
            <a:r>
              <a:rPr lang="en-US" dirty="0" err="1"/>
              <a:t>version_added</a:t>
            </a:r>
            <a:r>
              <a:rPr lang="en-US" dirty="0"/>
              <a:t>: "1.2"</a:t>
            </a:r>
          </a:p>
          <a:p>
            <a:r>
              <a:rPr lang="en-US" dirty="0"/>
              <a:t>description:</a:t>
            </a:r>
          </a:p>
          <a:p>
            <a:r>
              <a:rPr lang="en-US" dirty="0"/>
              <a:t>   - Publish a message on an MQTT topic.</a:t>
            </a:r>
          </a:p>
          <a:p>
            <a:r>
              <a:rPr lang="en-US" dirty="0"/>
              <a:t>options:</a:t>
            </a:r>
          </a:p>
          <a:p>
            <a:r>
              <a:rPr lang="en-US" dirty="0"/>
              <a:t>  server:</a:t>
            </a:r>
          </a:p>
          <a:p>
            <a:r>
              <a:rPr lang="en-US" dirty="0"/>
              <a:t>    description:</a:t>
            </a:r>
          </a:p>
          <a:p>
            <a:r>
              <a:rPr lang="en-US" dirty="0"/>
              <a:t>      - MQTT broker address/name</a:t>
            </a:r>
          </a:p>
          <a:p>
            <a:r>
              <a:rPr lang="en-US" dirty="0"/>
              <a:t>    required: false</a:t>
            </a:r>
          </a:p>
          <a:p>
            <a:r>
              <a:rPr lang="en-US" dirty="0"/>
              <a:t>    default: localhost</a:t>
            </a:r>
          </a:p>
          <a:p>
            <a:r>
              <a:rPr lang="en-US" dirty="0"/>
              <a:t>  port:</a:t>
            </a:r>
          </a:p>
          <a:p>
            <a:r>
              <a:rPr lang="en-US" dirty="0"/>
              <a:t>    description:</a:t>
            </a:r>
          </a:p>
          <a:p>
            <a:r>
              <a:rPr lang="en-US" dirty="0"/>
              <a:t>      - MQTT broker port number</a:t>
            </a:r>
          </a:p>
          <a:p>
            <a:r>
              <a:rPr lang="en-US" dirty="0"/>
              <a:t>    required: false</a:t>
            </a:r>
          </a:p>
          <a:p>
            <a:r>
              <a:rPr lang="en-US" dirty="0"/>
              <a:t>    default: 1883</a:t>
            </a:r>
          </a:p>
          <a:p>
            <a:r>
              <a:rPr lang="en-US" dirty="0"/>
              <a:t>  username:</a:t>
            </a:r>
          </a:p>
          <a:p>
            <a:r>
              <a:rPr lang="en-US" dirty="0"/>
              <a:t>    description:</a:t>
            </a:r>
          </a:p>
          <a:p>
            <a:r>
              <a:rPr lang="en-US" dirty="0"/>
              <a:t>      - Username to authenticate against the broker.</a:t>
            </a:r>
          </a:p>
          <a:p>
            <a:r>
              <a:rPr lang="en-US" dirty="0"/>
              <a:t>    required: false</a:t>
            </a:r>
          </a:p>
          <a:p>
            <a:r>
              <a:rPr lang="en-US" dirty="0"/>
              <a:t>  password:</a:t>
            </a:r>
          </a:p>
          <a:p>
            <a:r>
              <a:rPr lang="en-US" dirty="0"/>
              <a:t>    description:</a:t>
            </a:r>
          </a:p>
          <a:p>
            <a:r>
              <a:rPr lang="en-US" dirty="0"/>
              <a:t>      - Password for C(username) to authenticate against the broker.</a:t>
            </a:r>
          </a:p>
          <a:p>
            <a:r>
              <a:rPr lang="en-US" dirty="0"/>
              <a:t>    required: false</a:t>
            </a:r>
          </a:p>
          <a:p>
            <a:r>
              <a:rPr lang="en-US" dirty="0"/>
              <a:t>  </a:t>
            </a:r>
            <a:r>
              <a:rPr lang="en-US" dirty="0" err="1"/>
              <a:t>client_id</a:t>
            </a:r>
            <a:r>
              <a:rPr lang="en-US" dirty="0"/>
              <a:t>:</a:t>
            </a:r>
          </a:p>
          <a:p>
            <a:r>
              <a:rPr lang="en-US" dirty="0"/>
              <a:t>    description:</a:t>
            </a:r>
          </a:p>
          <a:p>
            <a:r>
              <a:rPr lang="en-US" dirty="0"/>
              <a:t>      - MQTT client identifier</a:t>
            </a:r>
          </a:p>
          <a:p>
            <a:r>
              <a:rPr lang="en-US" dirty="0"/>
              <a:t>    required: false</a:t>
            </a:r>
          </a:p>
          <a:p>
            <a:r>
              <a:rPr lang="en-US" dirty="0"/>
              <a:t>    default: hostname + </a:t>
            </a:r>
            <a:r>
              <a:rPr lang="en-US" dirty="0" err="1"/>
              <a:t>pid</a:t>
            </a:r>
            <a:endParaRPr lang="en-US" dirty="0"/>
          </a:p>
          <a:p>
            <a:r>
              <a:rPr lang="en-US" dirty="0"/>
              <a:t>  topic:</a:t>
            </a:r>
          </a:p>
          <a:p>
            <a:r>
              <a:rPr lang="en-US" dirty="0"/>
              <a:t>    description:</a:t>
            </a:r>
          </a:p>
          <a:p>
            <a:r>
              <a:rPr lang="en-US" dirty="0"/>
              <a:t>      - MQTT topic name</a:t>
            </a:r>
          </a:p>
          <a:p>
            <a:r>
              <a:rPr lang="en-US" dirty="0"/>
              <a:t>    required: true</a:t>
            </a:r>
          </a:p>
          <a:p>
            <a:r>
              <a:rPr lang="en-US" dirty="0"/>
              <a:t>    default: null</a:t>
            </a:r>
          </a:p>
          <a:p>
            <a:r>
              <a:rPr lang="en-US" dirty="0"/>
              <a:t>  payload:</a:t>
            </a:r>
          </a:p>
          <a:p>
            <a:r>
              <a:rPr lang="en-US" dirty="0"/>
              <a:t>    description:</a:t>
            </a:r>
          </a:p>
          <a:p>
            <a:r>
              <a:rPr lang="en-US" dirty="0"/>
              <a:t>      - Payload. The special string C("None") may be used to send a NULL</a:t>
            </a:r>
          </a:p>
          <a:p>
            <a:r>
              <a:rPr lang="en-US" dirty="0"/>
              <a:t>        (i.e. empty) payload which is useful to simply notify with the I(topic)</a:t>
            </a:r>
          </a:p>
          <a:p>
            <a:r>
              <a:rPr lang="en-US" dirty="0"/>
              <a:t>        or to clear previously retained messages.</a:t>
            </a:r>
          </a:p>
          <a:p>
            <a:r>
              <a:rPr lang="en-US" dirty="0"/>
              <a:t>    required: true</a:t>
            </a:r>
          </a:p>
          <a:p>
            <a:r>
              <a:rPr lang="en-US" dirty="0"/>
              <a:t>    default: null</a:t>
            </a:r>
          </a:p>
          <a:p>
            <a:r>
              <a:rPr lang="en-US" dirty="0"/>
              <a:t>  </a:t>
            </a:r>
            <a:r>
              <a:rPr lang="en-US" dirty="0" err="1"/>
              <a:t>qos</a:t>
            </a:r>
            <a:r>
              <a:rPr lang="en-US" dirty="0"/>
              <a:t>:</a:t>
            </a:r>
          </a:p>
          <a:p>
            <a:r>
              <a:rPr lang="en-US" dirty="0"/>
              <a:t>    description:</a:t>
            </a:r>
          </a:p>
          <a:p>
            <a:r>
              <a:rPr lang="en-US" dirty="0"/>
              <a:t>      - QoS (Quality of Service)</a:t>
            </a:r>
          </a:p>
          <a:p>
            <a:r>
              <a:rPr lang="en-US" dirty="0"/>
              <a:t>    required: false</a:t>
            </a:r>
          </a:p>
          <a:p>
            <a:r>
              <a:rPr lang="en-US" dirty="0"/>
              <a:t>    default: 0</a:t>
            </a:r>
          </a:p>
          <a:p>
            <a:r>
              <a:rPr lang="en-US" dirty="0"/>
              <a:t>    choices: [ "0", "1", "2" ]</a:t>
            </a:r>
          </a:p>
          <a:p>
            <a:r>
              <a:rPr lang="en-US" dirty="0"/>
              <a:t>  retain:</a:t>
            </a:r>
          </a:p>
          <a:p>
            <a:r>
              <a:rPr lang="en-US" dirty="0"/>
              <a:t>    description:</a:t>
            </a:r>
          </a:p>
          <a:p>
            <a:r>
              <a:rPr lang="en-US" dirty="0"/>
              <a:t>      - Setting this flag causes the broker to retain (i.e. keep) the message so that</a:t>
            </a:r>
          </a:p>
          <a:p>
            <a:r>
              <a:rPr lang="en-US" dirty="0"/>
              <a:t>        applications that subsequently subscribe to the topic can received the last</a:t>
            </a:r>
          </a:p>
          <a:p>
            <a:r>
              <a:rPr lang="en-US" dirty="0"/>
              <a:t>        retained message immediately.</a:t>
            </a:r>
          </a:p>
          <a:p>
            <a:r>
              <a:rPr lang="en-US" dirty="0"/>
              <a:t>    required: false</a:t>
            </a:r>
          </a:p>
          <a:p>
            <a:r>
              <a:rPr lang="en-US" dirty="0"/>
              <a:t>    default: False</a:t>
            </a:r>
          </a:p>
          <a:p>
            <a:endParaRPr lang="en-US" dirty="0"/>
          </a:p>
          <a:p>
            <a:r>
              <a:rPr lang="en-US" dirty="0"/>
              <a:t># informational: requirements for nodes</a:t>
            </a:r>
          </a:p>
          <a:p>
            <a:r>
              <a:rPr lang="en-US" dirty="0"/>
              <a:t>requirements: [ </a:t>
            </a:r>
            <a:r>
              <a:rPr lang="en-US" dirty="0" err="1"/>
              <a:t>mosquitto</a:t>
            </a:r>
            <a:r>
              <a:rPr lang="en-US" dirty="0"/>
              <a:t> ]</a:t>
            </a:r>
          </a:p>
          <a:p>
            <a:r>
              <a:rPr lang="en-US" dirty="0"/>
              <a:t>notes:</a:t>
            </a:r>
          </a:p>
          <a:p>
            <a:r>
              <a:rPr lang="en-US" dirty="0"/>
              <a:t> - This module requires a connection to an MQTT broker such as </a:t>
            </a:r>
            <a:r>
              <a:rPr lang="en-US" dirty="0" err="1"/>
              <a:t>Mosquitto</a:t>
            </a:r>
            <a:endParaRPr lang="en-US" dirty="0"/>
          </a:p>
          <a:p>
            <a:r>
              <a:rPr lang="en-US" dirty="0"/>
              <a:t>   U(http://</a:t>
            </a:r>
            <a:r>
              <a:rPr lang="en-US" dirty="0" err="1"/>
              <a:t>mosquitto.org</a:t>
            </a:r>
            <a:r>
              <a:rPr lang="en-US" dirty="0"/>
              <a:t>) and the I(</a:t>
            </a:r>
            <a:r>
              <a:rPr lang="en-US" dirty="0" err="1"/>
              <a:t>Paho</a:t>
            </a:r>
            <a:r>
              <a:rPr lang="en-US" dirty="0"/>
              <a:t>) C(</a:t>
            </a:r>
            <a:r>
              <a:rPr lang="en-US" dirty="0" err="1"/>
              <a:t>mqtt</a:t>
            </a:r>
            <a:r>
              <a:rPr lang="en-US" dirty="0"/>
              <a:t>) Python client (U(https://</a:t>
            </a:r>
            <a:r>
              <a:rPr lang="en-US" dirty="0" err="1"/>
              <a:t>pypi.python.org</a:t>
            </a:r>
            <a:r>
              <a:rPr lang="en-US" dirty="0"/>
              <a:t>/</a:t>
            </a:r>
            <a:r>
              <a:rPr lang="en-US" dirty="0" err="1"/>
              <a:t>pypi</a:t>
            </a:r>
            <a:r>
              <a:rPr lang="en-US" dirty="0"/>
              <a:t>/</a:t>
            </a:r>
            <a:r>
              <a:rPr lang="en-US" dirty="0" err="1"/>
              <a:t>paho-mqtt</a:t>
            </a:r>
            <a:r>
              <a:rPr lang="en-US" dirty="0"/>
              <a:t>)).</a:t>
            </a:r>
          </a:p>
          <a:p>
            <a:r>
              <a:rPr lang="en-US" dirty="0"/>
              <a:t>author: "Jan-Piet </a:t>
            </a:r>
            <a:r>
              <a:rPr lang="en-US" dirty="0" err="1"/>
              <a:t>Mens</a:t>
            </a:r>
            <a:r>
              <a:rPr lang="en-US" dirty="0"/>
              <a:t> (@</a:t>
            </a:r>
            <a:r>
              <a:rPr lang="en-US" dirty="0" err="1"/>
              <a:t>jpmens</a:t>
            </a:r>
            <a:r>
              <a:rPr lang="en-US" dirty="0"/>
              <a:t>)" </a:t>
            </a:r>
          </a:p>
          <a:p>
            <a:r>
              <a:rPr lang="en-US" dirty="0"/>
              <a:t>'''</a:t>
            </a:r>
          </a:p>
          <a:p>
            <a:endParaRPr lang="en-US" dirty="0"/>
          </a:p>
          <a:p>
            <a:r>
              <a:rPr lang="en-US" dirty="0"/>
              <a:t>EXAMPLES = '''</a:t>
            </a:r>
          </a:p>
          <a:p>
            <a:r>
              <a:rPr lang="en-US" dirty="0"/>
              <a:t>- </a:t>
            </a:r>
            <a:r>
              <a:rPr lang="en-US" dirty="0" err="1"/>
              <a:t>local_action</a:t>
            </a:r>
            <a:r>
              <a:rPr lang="en-US" dirty="0"/>
              <a:t>: </a:t>
            </a:r>
            <a:r>
              <a:rPr lang="en-US" dirty="0" err="1"/>
              <a:t>mqtt</a:t>
            </a:r>
            <a:endParaRPr lang="en-US" dirty="0"/>
          </a:p>
          <a:p>
            <a:r>
              <a:rPr lang="en-US" dirty="0"/>
              <a:t>              topic=service/ansible/{{ </a:t>
            </a:r>
            <a:r>
              <a:rPr lang="en-US" dirty="0" err="1"/>
              <a:t>ansible_hostname</a:t>
            </a:r>
            <a:r>
              <a:rPr lang="en-US" dirty="0"/>
              <a:t> }}</a:t>
            </a:r>
          </a:p>
          <a:p>
            <a:r>
              <a:rPr lang="en-US" dirty="0"/>
              <a:t>              payload="Hello at {{ ansible_date_time.iso8601 }}"</a:t>
            </a:r>
          </a:p>
          <a:p>
            <a:r>
              <a:rPr lang="en-US" dirty="0"/>
              <a:t>              </a:t>
            </a:r>
            <a:r>
              <a:rPr lang="en-US" dirty="0" err="1"/>
              <a:t>qos</a:t>
            </a:r>
            <a:r>
              <a:rPr lang="en-US" dirty="0"/>
              <a:t>=0</a:t>
            </a:r>
          </a:p>
          <a:p>
            <a:r>
              <a:rPr lang="en-US" dirty="0"/>
              <a:t>              retain=false</a:t>
            </a:r>
          </a:p>
          <a:p>
            <a:r>
              <a:rPr lang="en-US" dirty="0"/>
              <a:t>              </a:t>
            </a:r>
            <a:r>
              <a:rPr lang="en-US" dirty="0" err="1"/>
              <a:t>client_id</a:t>
            </a:r>
            <a:r>
              <a:rPr lang="en-US" dirty="0"/>
              <a:t>=ans001</a:t>
            </a:r>
          </a:p>
          <a:p>
            <a:r>
              <a:rPr lang="en-US" dirty="0"/>
              <a:t>'''</a:t>
            </a:r>
          </a:p>
          <a:p>
            <a:endParaRPr lang="en-US" dirty="0"/>
          </a:p>
          <a:p>
            <a:r>
              <a:rPr lang="en-US" dirty="0"/>
              <a:t># ===========================================</a:t>
            </a:r>
          </a:p>
          <a:p>
            <a:r>
              <a:rPr lang="en-US" dirty="0"/>
              <a:t># MQTT module support methods.</a:t>
            </a:r>
          </a:p>
          <a:p>
            <a:r>
              <a:rPr lang="en-US" dirty="0"/>
              <a:t>#</a:t>
            </a:r>
          </a:p>
          <a:p>
            <a:endParaRPr lang="en-US" dirty="0"/>
          </a:p>
          <a:p>
            <a:r>
              <a:rPr lang="en-US" dirty="0"/>
              <a:t>HAS_PAHOMQTT = True</a:t>
            </a:r>
          </a:p>
          <a:p>
            <a:r>
              <a:rPr lang="en-US" dirty="0"/>
              <a:t>try:</a:t>
            </a:r>
          </a:p>
          <a:p>
            <a:r>
              <a:rPr lang="en-US" dirty="0"/>
              <a:t>    import socket</a:t>
            </a:r>
          </a:p>
          <a:p>
            <a:r>
              <a:rPr lang="en-US" dirty="0"/>
              <a:t>    import </a:t>
            </a:r>
            <a:r>
              <a:rPr lang="en-US" dirty="0" err="1"/>
              <a:t>paho.mqtt.publish</a:t>
            </a:r>
            <a:r>
              <a:rPr lang="en-US" dirty="0"/>
              <a:t> as </a:t>
            </a:r>
            <a:r>
              <a:rPr lang="en-US" dirty="0" err="1"/>
              <a:t>mqtt</a:t>
            </a:r>
            <a:endParaRPr lang="en-US" dirty="0"/>
          </a:p>
          <a:p>
            <a:r>
              <a:rPr lang="en-US" dirty="0"/>
              <a:t>except </a:t>
            </a:r>
            <a:r>
              <a:rPr lang="en-US" dirty="0" err="1"/>
              <a:t>ImportError</a:t>
            </a:r>
            <a:r>
              <a:rPr lang="en-US" dirty="0"/>
              <a:t>:</a:t>
            </a:r>
          </a:p>
          <a:p>
            <a:r>
              <a:rPr lang="en-US" dirty="0"/>
              <a:t>    HAS_PAHOMQTT = False</a:t>
            </a:r>
          </a:p>
          <a:p>
            <a:endParaRPr lang="en-US" dirty="0"/>
          </a:p>
          <a:p>
            <a:r>
              <a:rPr lang="en-US" dirty="0"/>
              <a:t># ===========================================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13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91AB-F383-4237-A071-AD1C6E924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636DA-4FDE-4B32-8CCE-37EFA3E75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87932-8FF0-4DF1-A776-9A3CE376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8FAB8-C9F1-4DBB-B355-D8DEE3706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490E3-D8E8-4766-9104-14009BF5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0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8678-553E-4A5B-8CFE-5DB358BD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AF303-1F73-4575-83E6-561589F16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6EC56-7DCF-400D-A871-C26291EB1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FAC5B-7C77-4F8C-ADB0-8D208A2E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F48AF-AB8F-4DD2-BC77-7E2F42AD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1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ED820-BFE6-41B5-8064-984037A99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27FEA-5359-474A-B4F8-FF510DD74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DD33D-563C-4B8C-B8C1-625FF5C5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71877-89FD-46BE-832F-C5660A556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E675F-CC4D-48CF-90C8-53829EE0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2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C967-18DB-4664-9B4D-06177FB9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7174-64B4-4D8F-BF44-3DD1F66CA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D83D3-86C4-482F-A2DC-B4C55DBF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05BE2-6C23-4CB4-A63E-457E635BF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7965-24FE-4C07-BE16-69AE4399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68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394D-04EF-440C-B08B-114464B31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E3F6-F021-4D6B-8B0D-EF74D7461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6233C-6806-4593-91C0-CF4ECD84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A761E-2D3A-4397-A82C-2F3B981D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97E71-B59F-4260-B01B-2B7CEB08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2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DFCB-DD40-4637-9CAB-2BAF2423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065F-4B44-4622-98EE-166F93648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F1249-B890-4466-9E24-84A249070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FA9B4-D282-452F-B78A-FF5873AC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B0F13-A139-4B66-9544-16480800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91D0-EC30-4D8C-8764-475D8DB3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0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AA7D-15D2-4D5F-B1C4-50107341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80A0E-25B9-4E8E-8B0D-201E1C564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9B111-0CA0-47CD-9F0B-DBCBA3AE3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0E02D-3176-4B85-ACB6-721F26827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7D9317-BBE1-4F36-82FE-E348F6F18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37DDCB-69F8-49FA-A111-C8AB27138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8B0CD-1F68-412E-9232-F267114C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B21FC-12CC-472D-BC38-EF413158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51AB-8384-4E67-914C-B39484AD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909660-3861-4545-BF68-9ED039B5D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D5392-AC3A-4EAF-ADE6-B6CF4B50A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79880-BF48-4F4D-B8B3-4E99FC41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8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98E25-CF37-4F73-9E22-21023816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7A0E1-38AB-4FDA-8EC1-2D761790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8E424-5A91-4557-9ADF-4A9422A0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0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B935-0427-44CC-A384-333EAD83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DCF6-55CF-43EE-B135-BFC4B4D40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7538E-A112-4E8F-A445-1A06B0C35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0D413-9505-4ED8-BFF1-5141BE9E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815B0-4528-4FA2-8472-8F19C0F1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9FCEF-4406-4552-BFE4-6DA37613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3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E22C-69D4-49EC-8858-787B3C67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6A4341-3C0B-4025-AE17-8F0F8FABF5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5FF01-E0B6-419C-ABCC-70844E4EA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01218-FFD7-4F25-B220-F5DE5F70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7CBFB-34A6-49D8-A1D2-45DF3887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726A4-D33A-486A-B120-648AF3D8B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4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07C8C3-4165-4353-ABF2-492454AF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A46A-3C66-4E4A-9907-225E50ABB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F8214-A11A-4309-9D51-44F35987D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495F3-B757-4FAF-98AA-EDA7D1485485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334EB-8260-4F13-9553-5A8593D9D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EF96-E028-4E68-864E-9B77CF9F2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00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15031" y="1380754"/>
            <a:ext cx="5561938" cy="2513516"/>
          </a:xfrm>
        </p:spPr>
        <p:txBody>
          <a:bodyPr>
            <a:normAutofit/>
          </a:bodyPr>
          <a:lstStyle/>
          <a:p>
            <a:r>
              <a:rPr lang="en-US"/>
              <a:t>MQTT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315031" y="4076802"/>
            <a:ext cx="5561938" cy="1534587"/>
          </a:xfrm>
        </p:spPr>
        <p:txBody>
          <a:bodyPr>
            <a:normAutofit/>
          </a:bodyPr>
          <a:lstStyle/>
          <a:p>
            <a:r>
              <a:rPr lang="en-US"/>
              <a:t>An IoT Protocol</a:t>
            </a:r>
            <a:endParaRPr lang="en-US" dirty="0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95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MQTT Broker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5A4324-DE5F-4D42-9198-2E24F0F47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6588" y="2320055"/>
            <a:ext cx="6907212" cy="212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29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Topics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UTF and string </a:t>
            </a:r>
            <a:r>
              <a:rPr lang="en-US" dirty="0" err="1"/>
              <a:t>seprated</a:t>
            </a:r>
            <a:r>
              <a:rPr lang="en-US" dirty="0"/>
              <a:t> by “/”. Topic can be nested, and wildcard can be used. The  “/ “ is a topic too. However, wildcard is used only at subscriber.</a:t>
            </a:r>
          </a:p>
          <a:p>
            <a:r>
              <a:rPr lang="en-US" dirty="0"/>
              <a:t>Topic with $ sign at beginning mean un- </a:t>
            </a:r>
            <a:r>
              <a:rPr lang="en-US" dirty="0" err="1"/>
              <a:t>subscribable</a:t>
            </a:r>
            <a:r>
              <a:rPr lang="en-US" dirty="0"/>
              <a:t>; only broker can post to this topic used by admins. Broker keeps count of publishers/ subscriber by special topics.</a:t>
            </a:r>
          </a:p>
          <a:p>
            <a:r>
              <a:rPr lang="en-US" dirty="0"/>
              <a:t>Topics are </a:t>
            </a:r>
            <a:r>
              <a:rPr lang="en-US"/>
              <a:t>case sensitive. </a:t>
            </a:r>
            <a:endParaRPr lang="en-US" dirty="0"/>
          </a:p>
          <a:p>
            <a:pPr marL="0" indent="0">
              <a:buNone/>
            </a:pPr>
            <a:r>
              <a:rPr lang="en-US" b="1" i="1" dirty="0"/>
              <a:t>Topic example : </a:t>
            </a:r>
            <a:r>
              <a:rPr lang="en-US" b="1" i="1" dirty="0" err="1"/>
              <a:t>sdn</a:t>
            </a:r>
            <a:r>
              <a:rPr lang="en-US" b="1" i="1" dirty="0"/>
              <a:t>/IoT/MQTT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340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Message types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Connect</a:t>
            </a:r>
          </a:p>
          <a:p>
            <a:r>
              <a:rPr lang="en-US" dirty="0"/>
              <a:t>Publish</a:t>
            </a:r>
          </a:p>
          <a:p>
            <a:r>
              <a:rPr lang="en-US" dirty="0"/>
              <a:t>Subscribe </a:t>
            </a:r>
          </a:p>
          <a:p>
            <a:r>
              <a:rPr lang="en-US" dirty="0"/>
              <a:t>Unsubscribe</a:t>
            </a:r>
          </a:p>
        </p:txBody>
      </p:sp>
    </p:spTree>
    <p:extLst>
      <p:ext uri="{BB962C8B-B14F-4D97-AF65-F5344CB8AC3E}">
        <p14:creationId xmlns:p14="http://schemas.microsoft.com/office/powerpoint/2010/main" val="2031056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Quality of service (QoS)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b="1" i="1" dirty="0"/>
              <a:t>At most once </a:t>
            </a:r>
            <a:r>
              <a:rPr lang="en-US" dirty="0"/>
              <a:t>(0) </a:t>
            </a:r>
          </a:p>
          <a:p>
            <a:r>
              <a:rPr lang="en-US" b="1" i="1" dirty="0"/>
              <a:t>At least once </a:t>
            </a:r>
            <a:r>
              <a:rPr lang="en-US" dirty="0"/>
              <a:t>(1) </a:t>
            </a:r>
          </a:p>
          <a:p>
            <a:r>
              <a:rPr lang="en-US" b="1" i="1" dirty="0"/>
              <a:t>Exactly once </a:t>
            </a:r>
            <a:r>
              <a:rPr lang="en-US" dirty="0"/>
              <a:t>(2). 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8662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MQTT Install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b="1" i="1" dirty="0"/>
              <a:t>Server - apt-get install </a:t>
            </a:r>
            <a:r>
              <a:rPr lang="en-US" b="1" i="1" dirty="0" err="1"/>
              <a:t>mosquitto</a:t>
            </a:r>
            <a:endParaRPr lang="en-US" dirty="0"/>
          </a:p>
          <a:p>
            <a:r>
              <a:rPr lang="en-US" b="1" i="1" dirty="0"/>
              <a:t>Client - </a:t>
            </a:r>
            <a:r>
              <a:rPr lang="en-US" b="1" dirty="0"/>
              <a:t>pip3</a:t>
            </a:r>
            <a:r>
              <a:rPr lang="en-US" dirty="0"/>
              <a:t> install </a:t>
            </a:r>
            <a:r>
              <a:rPr lang="en-US" b="1" dirty="0" err="1"/>
              <a:t>paho-mqtt</a:t>
            </a:r>
            <a:endParaRPr lang="en-US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9516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Real-world applications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0689BC-3B6D-CA49-82EF-7BFFDEADB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6588" y="1514883"/>
            <a:ext cx="6907212" cy="37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56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Contents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History</a:t>
            </a:r>
          </a:p>
          <a:p>
            <a:r>
              <a:rPr lang="en-US" dirty="0"/>
              <a:t>Overview</a:t>
            </a:r>
          </a:p>
          <a:p>
            <a:r>
              <a:rPr lang="en-US" dirty="0"/>
              <a:t>MQTT Architecture</a:t>
            </a:r>
          </a:p>
          <a:p>
            <a:r>
              <a:rPr lang="en-US" dirty="0"/>
              <a:t>MQTT Roles</a:t>
            </a:r>
          </a:p>
          <a:p>
            <a:r>
              <a:rPr lang="en-US" dirty="0"/>
              <a:t>Message types</a:t>
            </a:r>
          </a:p>
          <a:p>
            <a:r>
              <a:rPr lang="en-US" dirty="0"/>
              <a:t>Quality of service (QoS)</a:t>
            </a:r>
          </a:p>
          <a:p>
            <a:r>
              <a:rPr lang="en-US" dirty="0"/>
              <a:t>Real-world applications</a:t>
            </a:r>
          </a:p>
        </p:txBody>
      </p:sp>
    </p:spTree>
    <p:extLst>
      <p:ext uri="{BB962C8B-B14F-4D97-AF65-F5344CB8AC3E}">
        <p14:creationId xmlns:p14="http://schemas.microsoft.com/office/powerpoint/2010/main" val="49667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History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MQTT was invented by Andy Stanford-Clark (IBM) and Arlen Nipper (</a:t>
            </a:r>
            <a:r>
              <a:rPr lang="en-US" dirty="0" err="1"/>
              <a:t>Arcom</a:t>
            </a:r>
            <a:r>
              <a:rPr lang="en-US" dirty="0"/>
              <a:t>, now Cirrus Link) back in 1999, when their use case was to create a protocol for minimal battery loss and minimal bandwidth connecting oil pipelines over satellite connection.</a:t>
            </a:r>
          </a:p>
          <a:p>
            <a:r>
              <a:rPr lang="en-US" dirty="0"/>
              <a:t>After MQTT had been used by IBM internally for quite some times, version 3.1 was released royalty free in 2010. </a:t>
            </a:r>
          </a:p>
          <a:p>
            <a:r>
              <a:rPr lang="en-US" dirty="0"/>
              <a:t>OASIS </a:t>
            </a:r>
            <a:r>
              <a:rPr lang="en-US" dirty="0" err="1"/>
              <a:t>ver</a:t>
            </a:r>
            <a:r>
              <a:rPr lang="en-US" dirty="0"/>
              <a:t> 5 is latest standard. Highly Recommend to READ. </a:t>
            </a:r>
          </a:p>
          <a:p>
            <a:endParaRPr lang="en-US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9981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MQTT is an application layer protocol. It is light weight and easy to implement and run over well know TCP/IP stack. The Data link can be anything like wireless(802.15.4, </a:t>
            </a:r>
            <a:r>
              <a:rPr lang="en-US" dirty="0" err="1"/>
              <a:t>wifi</a:t>
            </a:r>
            <a:r>
              <a:rPr lang="en-US" dirty="0"/>
              <a:t>), Bluetooth (</a:t>
            </a:r>
            <a:r>
              <a:rPr lang="en-US" b="1" dirty="0"/>
              <a:t>BLE</a:t>
            </a:r>
            <a:r>
              <a:rPr lang="en-US" dirty="0"/>
              <a:t>)etc.</a:t>
            </a:r>
          </a:p>
          <a:p>
            <a:r>
              <a:rPr lang="en-US" dirty="0"/>
              <a:t>MQTT uses </a:t>
            </a:r>
            <a:r>
              <a:rPr lang="en-US" dirty="0" err="1"/>
              <a:t>tcp</a:t>
            </a:r>
            <a:r>
              <a:rPr lang="en-US" dirty="0"/>
              <a:t> port 1883 (unsecured) or 8883(secured), the broker listen to this port</a:t>
            </a:r>
          </a:p>
          <a:p>
            <a:r>
              <a:rPr lang="en-US" dirty="0"/>
              <a:t>First TCP connection by connecting to Broker’s IP address. After TCP MQTT connects at application layer protocol specific messages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9629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MQTT Stack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A0BF2-08C6-724E-AA01-1F3A98234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94" y="1828800"/>
            <a:ext cx="6273800" cy="3111500"/>
          </a:xfrm>
        </p:spPr>
      </p:pic>
    </p:spTree>
    <p:extLst>
      <p:ext uri="{BB962C8B-B14F-4D97-AF65-F5344CB8AC3E}">
        <p14:creationId xmlns:p14="http://schemas.microsoft.com/office/powerpoint/2010/main" val="2935697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MQTT Pub/Sub Architecture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MQTT is based on Pub/Sub architecture, that mean it is asynchronous, sender and receiver does not have to be online at the same time. </a:t>
            </a:r>
          </a:p>
          <a:p>
            <a:r>
              <a:rPr lang="en-US" dirty="0"/>
              <a:t>MQTT provide time and space decoupling for sender and receiver of the message.</a:t>
            </a:r>
          </a:p>
          <a:p>
            <a:r>
              <a:rPr lang="en-US" dirty="0"/>
              <a:t>Three roles – Publisher, subscriber and Broker.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0365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MQTT Pub/Sub Architecture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Publisher publishes to a topic</a:t>
            </a:r>
          </a:p>
          <a:p>
            <a:r>
              <a:rPr lang="en-US" dirty="0"/>
              <a:t>Subscriber subscribe to a topic</a:t>
            </a:r>
          </a:p>
          <a:p>
            <a:r>
              <a:rPr lang="en-US" dirty="0"/>
              <a:t>Broker listen to all the topic Published and relay the interested topic to subscriber which it ask for.</a:t>
            </a:r>
          </a:p>
          <a:p>
            <a:r>
              <a:rPr lang="en-US" dirty="0"/>
              <a:t>Broker can store published data if subscriber is not online.</a:t>
            </a:r>
          </a:p>
          <a:p>
            <a:r>
              <a:rPr lang="en-US" dirty="0"/>
              <a:t>MQTT provide QoS for messaging.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5807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MQTT Subscriber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B6B082-B316-7240-80EA-96009C2D0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6588" y="2317770"/>
            <a:ext cx="6907212" cy="213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82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MQTT Publisher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2FD59E-BA62-4344-A4A7-9626A4419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6588" y="2182941"/>
            <a:ext cx="6907212" cy="240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55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37544</TotalTime>
  <Words>914</Words>
  <Application>Microsoft Macintosh PowerPoint</Application>
  <PresentationFormat>Widescreen</PresentationFormat>
  <Paragraphs>146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MQTT</vt:lpstr>
      <vt:lpstr>Contents</vt:lpstr>
      <vt:lpstr>History</vt:lpstr>
      <vt:lpstr>Overview</vt:lpstr>
      <vt:lpstr>MQTT Stack</vt:lpstr>
      <vt:lpstr>MQTT Pub/Sub Architecture</vt:lpstr>
      <vt:lpstr>MQTT Pub/Sub Architecture</vt:lpstr>
      <vt:lpstr>MQTT Subscriber</vt:lpstr>
      <vt:lpstr>MQTT Publisher</vt:lpstr>
      <vt:lpstr>MQTT Broker</vt:lpstr>
      <vt:lpstr>Topics</vt:lpstr>
      <vt:lpstr>Message types</vt:lpstr>
      <vt:lpstr>Quality of service (QoS)</vt:lpstr>
      <vt:lpstr>MQTT Install</vt:lpstr>
      <vt:lpstr>Real-world applications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Here's your outline to get started</dc:title>
  <dc:creator>Amit Singh (amitsi4)</dc:creator>
  <cp:lastModifiedBy>Amit Singh (amitsi4)</cp:lastModifiedBy>
  <cp:revision>15</cp:revision>
  <dcterms:created xsi:type="dcterms:W3CDTF">2022-05-15T23:28:43Z</dcterms:created>
  <dcterms:modified xsi:type="dcterms:W3CDTF">2022-06-21T18:30:19Z</dcterms:modified>
</cp:coreProperties>
</file>